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7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84" r:id="rId14"/>
    <p:sldId id="273" r:id="rId15"/>
    <p:sldId id="277" r:id="rId16"/>
    <p:sldId id="272" r:id="rId17"/>
    <p:sldId id="274" r:id="rId18"/>
    <p:sldId id="275" r:id="rId19"/>
    <p:sldId id="276" r:id="rId20"/>
    <p:sldId id="278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E56A3-E993-CB48-8F6C-8FEB577A12CD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FC4F3-EEC5-E440-A61D-85133DC98E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0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63A0954-4ED3-4547-A3F7-09A5382BDE6F}" type="datetimeFigureOut">
              <a:rPr kumimoji="1" lang="zh-CN" altLang="en-US" smtClean="0"/>
              <a:t>2018/11/27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281D952-05AD-0F49-95AD-3B0BD28933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1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0331" y="885498"/>
            <a:ext cx="8215422" cy="470336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从一次</a:t>
            </a:r>
            <a:r>
              <a:rPr kumimoji="1" lang="en-US" altLang="zh-CN" sz="28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请求到</a:t>
            </a:r>
            <a:r>
              <a:rPr kumimoji="1" lang="en-US" altLang="zh-CN" sz="2800" b="1" dirty="0" smtClean="0">
                <a:latin typeface="FangSong" charset="-122"/>
                <a:ea typeface="FangSong" charset="-122"/>
                <a:cs typeface="FangSong" charset="-122"/>
              </a:rPr>
              <a:t>T</a:t>
            </a:r>
            <a:r>
              <a:rPr kumimoji="1" lang="en-US" altLang="zh-CN" sz="28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800" b="1" cap="none" dirty="0" smtClean="0">
                <a:latin typeface="FangSong" charset="-122"/>
                <a:ea typeface="FangSong" charset="-122"/>
                <a:cs typeface="FangSong" charset="-122"/>
              </a:rPr>
              <a:t>及</a:t>
            </a:r>
            <a:r>
              <a:rPr kumimoji="1" lang="en-US" altLang="zh-CN" sz="2800" b="1" cap="none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8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7614" y="4225159"/>
            <a:ext cx="5864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    讲：锁阳</a:t>
            </a:r>
            <a:endParaRPr kumimoji="1" lang="en-US" altLang="zh-CN" dirty="0" smtClean="0"/>
          </a:p>
          <a:p>
            <a:r>
              <a:rPr kumimoji="1" lang="zh-CN" altLang="en-US" dirty="0" smtClean="0"/>
              <a:t>部    门：平台部</a:t>
            </a:r>
            <a:endParaRPr kumimoji="1" lang="en-US" altLang="zh-CN" dirty="0" smtClean="0"/>
          </a:p>
          <a:p>
            <a:r>
              <a:rPr kumimoji="1" lang="zh-CN" altLang="en-US" dirty="0" smtClean="0"/>
              <a:t>时    间：</a:t>
            </a:r>
            <a:r>
              <a:rPr kumimoji="1" lang="en-US" altLang="zh-CN" dirty="0" smtClean="0"/>
              <a:t>2018.11.28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0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Connector——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请求接收及响应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722" y="3776310"/>
            <a:ext cx="6566180" cy="1375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9" y="1329317"/>
            <a:ext cx="5332606" cy="53972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23083" y="2035412"/>
            <a:ext cx="589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左图是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Connector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架构图，下图是请求接收并交给容器的过程，也就是接下来我们要讲的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</a:t>
            </a:r>
            <a:endParaRPr kumimoji="1"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3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接收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请求分析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这里只是用一个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Demo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演示阻塞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与非阻塞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区别，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更深入的知识以后有机会和大家再探讨。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6" y="1540108"/>
            <a:ext cx="5991552" cy="43700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83" y="1540108"/>
            <a:ext cx="5801225" cy="43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NioEndpoint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接收网络请求（核心）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Acceptor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：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请求接收者，默认只有一个线程，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ServerSocketChannel#accept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接收新的请求，因此该线程仍然会阻塞，与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没有区别，但是阻塞的也仅仅是一个线程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默认最大当前连接数为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10000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，超过则连接阻塞等待，同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BIO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AbstractEndpoint#countUpOrAwaitConnection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SocketChannel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封装成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NioEndpoint#setSocketOptions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），交给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处理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400050" indent="-400050">
              <a:buFont typeface="Wingdings" charset="2"/>
              <a:buChar char="l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:</a:t>
            </a: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轮训者，默认两个线程，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NioEndpoint.Poller#register</a:t>
            </a:r>
            <a:r>
              <a:rPr kumimoji="1"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封装成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PollerEvent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，并添加到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SynchronizedQueue</a:t>
            </a:r>
            <a:r>
              <a:rPr kumimoji="1" lang="en-US" altLang="zh-CN" sz="1600" b="1" dirty="0">
                <a:latin typeface="FangSong" charset="-122"/>
                <a:ea typeface="FangSong" charset="-122"/>
                <a:cs typeface="FangSong" charset="-122"/>
              </a:rPr>
              <a:t>&lt;</a:t>
            </a:r>
            <a:r>
              <a:rPr kumimoji="1"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PollerEvent</a:t>
            </a:r>
            <a:r>
              <a:rPr kumimoji="1" lang="en-US" altLang="zh-CN" sz="1600" b="1" dirty="0">
                <a:latin typeface="FangSong" charset="-122"/>
                <a:ea typeface="FangSong" charset="-122"/>
                <a:cs typeface="FangSong" charset="-122"/>
              </a:rPr>
              <a:t>&gt; 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队列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NioEndpoint.Poller#events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调用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NioEndpoint.PollerEvent#run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NioChannel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注册到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Selector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选择器上（核心一）</a:t>
            </a: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NioEndpoint.Poller#processKey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将读就绪的连接交给线程池处理（核心二）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400050" indent="-400050">
              <a:buFont typeface="Wingdings" charset="2"/>
              <a:buChar char="l"/>
              <a:defRPr/>
            </a:pP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Worker</a:t>
            </a: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默认使用</a:t>
            </a:r>
            <a:r>
              <a:rPr kumimoji="1"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指定的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ThreadPoolExecutor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，最大线程数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200</a:t>
            </a:r>
          </a:p>
          <a:p>
            <a:pPr marL="857250" lvl="1" indent="-400050">
              <a:buFont typeface="+mj-lt"/>
              <a:buAutoNum type="romanUcPeriod"/>
              <a:defRPr/>
            </a:pPr>
            <a:r>
              <a:rPr kumimoji="1"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NioEndpoint.SocketProcessor#doRun</a:t>
            </a: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将请求交给处理者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857250" lvl="1" indent="-400050">
              <a:lnSpc>
                <a:spcPct val="170000"/>
              </a:lnSpc>
              <a:buFont typeface="+mj-lt"/>
              <a:buAutoNum type="romanUcPeriod"/>
              <a:defRPr/>
            </a:pPr>
            <a:endParaRPr kumimoji="1" lang="en-US" altLang="zh-CN" sz="14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1"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简略流程图</a:t>
            </a:r>
            <a:endParaRPr kumimoji="1"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6" y="1019648"/>
            <a:ext cx="11748822" cy="54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一张简图展示调用过程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31"/>
            <a:ext cx="12192000" cy="46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5.5.4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数据返回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从下图可以看到处理完请求返回数据的堆栈调用过程，最终调用的是 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org.apache.tomcat.util.net.NioEndpoint.NioSocketWrapper#doWrite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>
                <a:latin typeface="FangSong" charset="-122"/>
                <a:ea typeface="FangSong" charset="-122"/>
                <a:cs typeface="FangSong" charset="-122"/>
              </a:rPr>
              <a:t>doWrite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方法中同样是先获取一个选择器，向选择器中注册写类型的事件；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buFont typeface="Wingdings" charset="2"/>
              <a:buChar char="l"/>
              <a:defRPr/>
            </a:pPr>
            <a:endParaRPr kumimoji="1" lang="en-US" altLang="zh-CN" sz="1400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64" y="2591574"/>
            <a:ext cx="6858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5.6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Container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处理请求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Container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实现类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启动时初始化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Listener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Filter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等，如果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配置参数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load-on-startup&gt;0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，则该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在启动时初始化（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StandardContext#loadOnStartup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），否则在第一次调用时初始化；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一个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</a:t>
            </a:r>
            <a:r>
              <a:rPr lang="zh-CN" altLang="en-US" b="1" dirty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StandardWrapperValve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对应着一个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是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的包装类；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StandardWrapperValve#invoke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内调用实现类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StandardWrapper#allocate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方法，获取到本身内置的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ApplicationFilterChain#doFilter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,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依序调用过滤器并进入到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javax.servlet.Servlet#service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，这是进入自己开发的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的入口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现在已经能看到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org.springframework.web.servlet.DispatcherServlet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了，接下来我们就进入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吧！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58" y="3960766"/>
            <a:ext cx="8229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6.S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pring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MVC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065901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之入口、最核心类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org.springframework.web.servlet.DispatcherServlet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defRPr/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 讲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时候提到过，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会在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中配置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，下面左图是在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中配置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示例，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SpringBoot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已经可以不用在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web.xml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配置了，但是默认是启动时不初始化，第一次请求时才初始化；注意拦截的路径是该项目下的所有路径；右图是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主要继承体系。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32" y="3228665"/>
            <a:ext cx="4067025" cy="295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0" y="3409175"/>
            <a:ext cx="7839303" cy="25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初始化分析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HttpServletBean#init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——&gt;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FrameworkServlet#initServletBean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 ——&gt;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DispatcherServlet#onRefresh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onRefresh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初始化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9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个组件，我们重点讲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（处理器映射器）、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（处理器适配器）；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通过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BeanFactory#getBean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获取每个组件的实现类，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提供了推荐配置，在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DispatcherServlet.properties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" y="3218830"/>
            <a:ext cx="4319391" cy="24794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77" y="2988904"/>
            <a:ext cx="5506920" cy="38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1100878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重要组件初始化分析，以下组件都是在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Spring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容器启动时初始化，与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无关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处理器映射器，根据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request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找到相应的处理器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Interceptor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1411743"/>
            <a:ext cx="11245844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AbstractHandlerMethodMapping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映射器，处理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Method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类型的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，目前用的最多的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类型；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AbstractHandlerMethodMapping.MappingRegistry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构造了三个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Map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，保存了匹配条件与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的对应关系；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AbstractHandlerMethodMapping#registerHandlerMethod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将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中的所有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HandlerMethod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解析出来，根据不同的匹配类型添加到不同的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Map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中；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  <a:defRPr/>
            </a:pP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注意：如果一个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Controller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有相同的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url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，那么在启动时一定会看到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类似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下面右图错误日志，我们在开发中也经常遇见；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096"/>
            <a:ext cx="8776904" cy="38515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54" y="4536515"/>
            <a:ext cx="6650146" cy="14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1.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了解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协议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222018"/>
            <a:ext cx="10810946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协议是应用层协议，在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协议接受到数据之后需要通过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协议来解析才可以使用；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请求报文和响应报文（抓包查看）；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既然是协议，是不是可以自己实现一个网络请求协议？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1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——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处理器适配器，可以理解为使用处理器干活的人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RequestMappingHandlerAdapter#afterPropertiesSet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方法内完成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ControllerAdvice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，控制器增强，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通常与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>
                <a:latin typeface="FangSong" charset="-122"/>
                <a:ea typeface="FangSong" charset="-122"/>
                <a:cs typeface="FangSong" charset="-122"/>
              </a:rPr>
              <a:t>ExceptionHandler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一起使用处理全局异常</a:t>
            </a:r>
            <a:r>
              <a:rPr lang="en-US" altLang="zh-CN" sz="1600" b="1" dirty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初始化参数解析器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HandlerMethodArgumentResolver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，参数解析器有非常多，我们也可以自定义参数解析器，例如我们现在项目中用到的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CurrentUserMethodArgumentResolver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就是将在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TokenInterceptor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拦截器种设置的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WeimaiUser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解析出来，这样我们就能从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Controller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中得到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WeimaiUser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初始化返回值处理器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HandlerMethodReturnValueHandleronRefresh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，例如我们现在用的返回值转成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json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给前端；</a:t>
            </a: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9" y="3664668"/>
            <a:ext cx="5979138" cy="27356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88" y="3664668"/>
            <a:ext cx="5778618" cy="27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6.3.3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其他组件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ViewResolver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，视图解析器，目前互联网公司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大多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采用前后端分离架构，可以自行了解；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HandlerExceptionResolver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，异常解析器，解析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@</a:t>
            </a: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ExceptionHandler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处理器（</a:t>
            </a:r>
            <a:r>
              <a:rPr lang="en-US" altLang="zh-CN" sz="1600" b="1" dirty="0" smtClean="0">
                <a:latin typeface="FangSong" charset="-122"/>
                <a:ea typeface="FangSong" charset="-122"/>
                <a:cs typeface="FangSong" charset="-122"/>
              </a:rPr>
              <a:t>ExceptionHandlerExceptionResolver#initExceptionHandlerAdviceCache 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lang="zh-CN" altLang="en-US" sz="1600" b="1" dirty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en-US" altLang="zh-CN" sz="1600" b="1" dirty="0" err="1" smtClean="0">
                <a:latin typeface="FangSong" charset="-122"/>
                <a:ea typeface="FangSong" charset="-122"/>
                <a:cs typeface="FangSong" charset="-122"/>
              </a:rPr>
              <a:t>MultipartResolver</a:t>
            </a:r>
            <a:r>
              <a:rPr lang="zh-CN" altLang="en-US" sz="1600" b="1" dirty="0" smtClean="0">
                <a:latin typeface="FangSong" charset="-122"/>
                <a:ea typeface="FangSong" charset="-122"/>
                <a:cs typeface="FangSong" charset="-122"/>
              </a:rPr>
              <a:t>，上传请求处理器，如果需要支持上传请求，配置如下参数：</a:t>
            </a:r>
            <a:endParaRPr lang="en-US" altLang="zh-CN" sz="16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sz="16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538" y="2576865"/>
            <a:ext cx="4737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6.4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请求处理（重点）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前面讲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时已经分析到最终请求的处理会调用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javax.servlet.Servlet#service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方法，下面是请求处理在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中的部分流转过程：</a:t>
            </a: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DispatcherServlet#doDispatch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中，先根据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request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通过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HandlerMapping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找到处理器，处理器包括一个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或多个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Interceptor;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然后再根据处理器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找到可以使用该处理器的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lang="en-US" altLang="zh-CN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HandlerAdapter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调用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handle</a:t>
            </a:r>
            <a:r>
              <a:rPr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方法处理内部逻辑，使用的是反射技术，不再深入分析</a:t>
            </a:r>
            <a:r>
              <a:rPr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l"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2" y="1818008"/>
            <a:ext cx="11797990" cy="2363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193" y="5236610"/>
            <a:ext cx="5816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7.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回顾、总结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693" y="1065901"/>
            <a:ext cx="111454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你现在能讲出一个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服务器、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中处理的过程吗？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前面第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章提出的一个问题，你有答案了吗？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对于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这类的服务器有没有新的认识，其实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Dubbo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也是类似的原理，也是基于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Netty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）实现高性能。</a:t>
            </a:r>
            <a:endParaRPr kumimoji="1" lang="zh-CN" altLang="en-US" b="1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8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2.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一次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请求到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T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服务器的过程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2821258"/>
            <a:ext cx="10810946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DNS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协议：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DNS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协议的作用是将域名解析为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。可以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"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nslookup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域名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"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命令找到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地址，这个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IP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地址一般是反向代理服务器的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地址。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反向代理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：是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指以代理服务器来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接受连接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请求，然后将请求转发给内部网络上的服务器，并将从服务器上得到的结果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返回给请求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连接的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客户端。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协议：网络传输层协议，主要解决数据如何在网络中传输。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中对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的一个具体实现，或者说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的网络通信是通过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实现的，分为普通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NioSocket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Tomcat8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之后默认使用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NIO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模式。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03" y="1527407"/>
            <a:ext cx="10172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751682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3.S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ervlet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与</a:t>
            </a:r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j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ava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sz="2400" b="1" dirty="0" smtClean="0">
                <a:latin typeface="FangSong" charset="-122"/>
                <a:ea typeface="FangSong" charset="-122"/>
                <a:cs typeface="FangSong" charset="-122"/>
              </a:rPr>
              <a:t>开发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222018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   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Serlvet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是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开发的标准，比协议多了强制性的意义。通过前面的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TCP/IP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HTTP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协议得到数据后，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对接收到的数据进行处理并生成要返回给客户端的结果。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制订了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中处理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请求的标准或规范，但是规范是不会干活的，要想使用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干活需要有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就是一个常见的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下面请看使用最原始的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进行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开发。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>
              <a:lnSpc>
                <a:spcPct val="170000"/>
              </a:lnSpc>
            </a:pP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5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4.S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ervlet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详解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3667727"/>
            <a:ext cx="1081094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方法在整个生命周期中只被调用一次；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使用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开发直接继承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HttpServlet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，重写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doGet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和</a:t>
            </a:r>
            <a:r>
              <a:rPr kumimoji="1" lang="en-US" altLang="zh-CN" b="1" dirty="0" err="1">
                <a:latin typeface="FangSong" charset="-122"/>
                <a:ea typeface="FangSong" charset="-122"/>
                <a:cs typeface="FangSong" charset="-122"/>
              </a:rPr>
              <a:t>doPost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方法就可以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每一个请求路由都需要写一个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，这些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都将在容器中生成实例；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容器是单例方式处理多个请求，当服务器启动或第一次处理请求时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加载并实例化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HttpServlet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的特点是将不同的请求方式路由到了不同的处理方法，会跟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SpringMVC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有什么区别吗？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Servlet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在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容器中是怎样实例化的呢？</a:t>
            </a:r>
            <a:endParaRPr kumimoji="1" lang="en-US" altLang="zh-CN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5" y="1167346"/>
            <a:ext cx="3314700" cy="2451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746" y="1167346"/>
            <a:ext cx="6388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8693" y="595565"/>
            <a:ext cx="8215422" cy="47033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b="1" dirty="0" smtClean="0">
                <a:latin typeface="FangSong" charset="-122"/>
                <a:ea typeface="FangSong" charset="-122"/>
                <a:cs typeface="FangSong" charset="-122"/>
              </a:rPr>
              <a:t>5.T</a:t>
            </a:r>
            <a:r>
              <a:rPr kumimoji="1" lang="en-US" altLang="zh-CN" sz="2400" b="1" cap="none" dirty="0" smtClean="0">
                <a:latin typeface="FangSong" charset="-122"/>
                <a:ea typeface="FangSong" charset="-122"/>
                <a:cs typeface="FangSong" charset="-122"/>
              </a:rPr>
              <a:t>omcat</a:t>
            </a:r>
            <a:r>
              <a:rPr kumimoji="1" lang="zh-CN" altLang="en-US" sz="2400" b="1" cap="none" dirty="0" smtClean="0">
                <a:latin typeface="FangSong" charset="-122"/>
                <a:ea typeface="FangSong" charset="-122"/>
                <a:cs typeface="FangSong" charset="-122"/>
              </a:rPr>
              <a:t>源码解析</a:t>
            </a:r>
            <a:endParaRPr kumimoji="1" lang="zh-CN" altLang="en-US" sz="2400" b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93" y="1065901"/>
            <a:ext cx="10810946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5.1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有了前面的铺垫，让你自己写一个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，你该如何入手？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97" y="1536237"/>
            <a:ext cx="6019554" cy="51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5.2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顶层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结构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介绍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" y="1411249"/>
            <a:ext cx="5928081" cy="4331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29" y="782637"/>
            <a:ext cx="5919246" cy="59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5.3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主要组件介绍及启动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顺序详解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0810946" cy="338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Bootstrap.java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Bootstrap#main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Catalina.java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StandardServer#startInternal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StandardService#startInternal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，一个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代表一个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web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应用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StandardContext#loadOnStartup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Connector.java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（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Connector#initInternal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Connector#startInternal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）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;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13" y="1518317"/>
            <a:ext cx="4008361" cy="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1785" y="456417"/>
            <a:ext cx="1081094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5.4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Tomcat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组件的生命周期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785" y="940845"/>
            <a:ext cx="11245844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org.apache.catalina.Lifecycle</a:t>
            </a:r>
            <a:r>
              <a:rPr kumimoji="1" lang="zh-CN" altLang="en-US" b="1" dirty="0">
                <a:latin typeface="FangSong" charset="-122"/>
                <a:ea typeface="FangSong" charset="-122"/>
                <a:cs typeface="FangSong" charset="-122"/>
              </a:rPr>
              <a:t>：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统一管理生命周期，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start()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stop()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、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destory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；</a:t>
            </a: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marL="285750" lvl="0" indent="-285750">
              <a:lnSpc>
                <a:spcPct val="170000"/>
              </a:lnSpc>
              <a:buFont typeface="Wingdings" charset="2"/>
              <a:buChar char="l"/>
              <a:defRPr/>
            </a:pP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org.apache.catalina.util.LifecycleBase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：所有实现了生命周期的组件都直接或间接继承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LifecycleBase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，</a:t>
            </a:r>
            <a:r>
              <a:rPr kumimoji="1" lang="en-US" altLang="zh-CN" b="1" dirty="0">
                <a:latin typeface="FangSong" charset="-122"/>
                <a:ea typeface="FangSong" charset="-122"/>
                <a:cs typeface="FangSong" charset="-122"/>
              </a:rPr>
              <a:t> 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其实现了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Lifecycle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接口，提供钩子方法（模板模式），具体实现交给每个组件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,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例如</a:t>
            </a:r>
            <a:r>
              <a:rPr kumimoji="1" lang="en-US" altLang="zh-CN" b="1" dirty="0" err="1" smtClean="0">
                <a:latin typeface="FangSong" charset="-122"/>
                <a:ea typeface="FangSong" charset="-122"/>
                <a:cs typeface="FangSong" charset="-122"/>
              </a:rPr>
              <a:t>init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()</a:t>
            </a:r>
            <a:r>
              <a:rPr kumimoji="1" lang="zh-CN" altLang="en-US" b="1" dirty="0" smtClean="0">
                <a:latin typeface="FangSong" charset="-122"/>
                <a:ea typeface="FangSong" charset="-122"/>
                <a:cs typeface="FangSong" charset="-122"/>
              </a:rPr>
              <a:t>方法</a:t>
            </a:r>
            <a:r>
              <a:rPr kumimoji="1" lang="en-US" altLang="zh-CN" b="1" dirty="0" smtClean="0">
                <a:latin typeface="FangSong" charset="-122"/>
                <a:ea typeface="FangSong" charset="-122"/>
                <a:cs typeface="FangSong" charset="-122"/>
              </a:rPr>
              <a:t>:</a:t>
            </a:r>
          </a:p>
          <a:p>
            <a:pPr marL="285750" marR="0" lvl="0" indent="-28575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endParaRPr kumimoji="1" lang="en-US" altLang="zh-CN" b="1" dirty="0" smtClean="0">
              <a:latin typeface="FangSong" charset="-122"/>
              <a:ea typeface="FangSong" charset="-122"/>
              <a:cs typeface="Fa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" y="2759617"/>
            <a:ext cx="6641481" cy="38686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83" y="2814320"/>
            <a:ext cx="4165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4518</TotalTime>
  <Words>1556</Words>
  <Application>Microsoft Macintosh PowerPoint</Application>
  <PresentationFormat>宽屏</PresentationFormat>
  <Paragraphs>103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DengXian</vt:lpstr>
      <vt:lpstr>FangSong</vt:lpstr>
      <vt:lpstr>Tw Cen MT</vt:lpstr>
      <vt:lpstr>Wingdings</vt:lpstr>
      <vt:lpstr>宋体</vt:lpstr>
      <vt:lpstr>Arial</vt:lpstr>
      <vt:lpstr>水滴</vt:lpstr>
      <vt:lpstr>从一次HTTP请求到Tomcat及SpringMVC源码解析</vt:lpstr>
      <vt:lpstr>1.了解HTTP协议</vt:lpstr>
      <vt:lpstr>2.一次HTTP请求到Tomcat服务器的过程</vt:lpstr>
      <vt:lpstr>3.Servlet与java WEB开发</vt:lpstr>
      <vt:lpstr>4.Servlet详解</vt:lpstr>
      <vt:lpstr>5.Tomcat源码解析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6.SpringMVC源码解析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7.回顾、总结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从一次HTTP请求到Tomcat及SpringMVC源码解析</dc:title>
  <dc:creator>Microsoft Office 用户</dc:creator>
  <cp:lastModifiedBy>Microsoft Office 用户</cp:lastModifiedBy>
  <cp:revision>152</cp:revision>
  <dcterms:created xsi:type="dcterms:W3CDTF">2018-10-06T02:23:41Z</dcterms:created>
  <dcterms:modified xsi:type="dcterms:W3CDTF">2018-11-27T14:23:33Z</dcterms:modified>
</cp:coreProperties>
</file>